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Economica" panose="020B0604020202020204" charset="0"/>
      <p:regular r:id="rId24"/>
      <p:bold r:id="rId25"/>
      <p:italic r:id="rId26"/>
      <p:boldItalic r:id="rId27"/>
    </p:embeddedFont>
    <p:embeddedFont>
      <p:font typeface="Impact" panose="020B0806030902050204" pitchFamily="34" charset="0"/>
      <p:regular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Oswald" panose="020B0604020202020204" charset="0"/>
      <p:regular r:id="rId33"/>
      <p:bold r:id="rId34"/>
    </p:embeddedFont>
    <p:embeddedFont>
      <p:font typeface="Oswald Regular" panose="020B0604020202020204" charset="0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96"/>
    <p:restoredTop sz="63105" autoAdjust="0"/>
  </p:normalViewPr>
  <p:slideViewPr>
    <p:cSldViewPr snapToGrid="0">
      <p:cViewPr varScale="1">
        <p:scale>
          <a:sx n="59" d="100"/>
          <a:sy n="59" d="100"/>
        </p:scale>
        <p:origin x="1692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/>
              <a:t>Moonem</a:t>
            </a:r>
            <a:r>
              <a:rPr lang="en" b="1" dirty="0"/>
              <a:t>: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Good evening everyone!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Since, this is officially the last class, on behalf of our team (BEN, Daniel, myself and Sean) and all my classmates, I would like to express our heartfelt thanks and gratitude to our Instructor Teddy, who has been a passionate and dedicated instructor from the beginning of this course.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I must appreciate his instruction style – always smiling, optimistic and encouraging.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I would like to thank - Artem, Geoff, Gael, David, Sara, Ritesh and  all other TAs for their friendly support.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Special thanks to Nick Barranco, UT Austin, Trilogy and people behind this amazing Boot Camp who created this outstanding content for the Modules.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[40 sec]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Now Sean will introduce you with the topic in detail.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790201aa4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e790201aa4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Moonem: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Since we worked with labeled data we chose Neural Network based Deep Learning as a supervised learning tool.</a:t>
            </a:r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We did some preprocessing on cleaned data – encoded categorical variables like “venues”, “teams”</a:t>
            </a:r>
          </a:p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dirty="0"/>
              <a:t>The encoded data then merged with the original dataframe.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790201aa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e790201aa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Moonem: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T</a:t>
            </a:r>
            <a:r>
              <a:rPr lang="en" dirty="0"/>
              <a:t>hen we defined the features or X-values and y as “outcome Win”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" dirty="0"/>
              <a:t>In the N</a:t>
            </a:r>
            <a:r>
              <a:rPr lang="en-US" dirty="0"/>
              <a:t>e</a:t>
            </a:r>
            <a:r>
              <a:rPr lang="en" dirty="0"/>
              <a:t>xt step we used StandardScaler instance to standardize our test and training data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790201aa4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e790201aa4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Moonem: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we defined the NN model.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chose 3 hidden layers, with input layer having 185 features, next layer is double of that and then reduced no. of neurons gradually.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tried a few activation functions and found that ‘relu’ is better in hidden layers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</a:t>
            </a:r>
            <a:r>
              <a:rPr lang="en" dirty="0"/>
              <a:t>nd sigmoid is the right choice for binary classification.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790201aa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790201aa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Moonem</a:t>
            </a:r>
            <a:r>
              <a:rPr lang="en" dirty="0"/>
              <a:t>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compiled – fit the model – and tested the model with test data and we found that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58% isn’t bad for an event that has 3 potential outcomes. Win, tie, loss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Sean will be presenting the Dashboard.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e6cef86e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e6cef86e2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Sean:  </a:t>
            </a:r>
            <a:r>
              <a:rPr lang="en" dirty="0"/>
              <a:t>(command click to filter on multiple teams)</a:t>
            </a:r>
            <a:endParaRPr lang="en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addition to our deep learning model, we also built a dashboard in Tableau to review the historic performance of various MLS teams.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Logo (documents/my tableau repository/shapes/ create 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newfolder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Then select from shape palettes and assign the logos to the various data items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Last 3 home games: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Seattle - 7/22 (L 0:1)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Colorado - 7/31 (L 0:1)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Houston - 8/4 (W 3:2)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Austin FC’s next 3 home games: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Vancouver - 8/18   YES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Portland - 8/21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Dallas FC - 8/29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 FC - 9/15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San Jose - 9/18   YES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6cef86e2e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e6cef86e2e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Sean: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Last 3 home games: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Seattle - 7/22 (L 0:1)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Colorado - 7/31 (L 0:1)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Houston - 8/4 (W 3:2)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6cef86e2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e6cef86e2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Sean: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Austin FC’s next 5 home games: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Vancouver - 8/18   YES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Portland - 8/21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Dallas FC - 8/29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LA FC - 9/15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San Jose - 9/18   YES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790201aa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e790201aa4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Sean: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e7615efa1c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e7615efa1c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Sean: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 </a:t>
            </a:r>
            <a:r>
              <a:rPr lang="en" dirty="0" err="1"/>
              <a:t>Moonem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project we chose incorporates three things near and dear to the hearts of our team: Sports, Austin, and data.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 many of you probably know, Austin in now home to a new MLS expansion team, Austin FC.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 not only do we have a new local team to cheer for, we also have an incredible new venue, Q2 stadium, located off Braker and Burnett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 excited as we are about these new developments, Unfortunately, the team is off to a rocky start, with a record of 4 wins, 4 draws, and 9 losses so far this season.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Additionally, ticket prices are sky high, as you can see in this chart here of expansion team ticket prices.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Our team is eager to attend a game in the beautiful new stadium, but if we are going to spend that much money, we’d love to attend a game where the home team wins.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So, we decided to develop a machine learning model to predict match outcomes for our home team’s first season, and also build a dashboard that analyzes the historic performance of rival clubs to further help us select an upcoming match that Austin FC might win.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I’ll now hand it over to Daniel to discuss our data. 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Source: https://</a:t>
            </a:r>
            <a:r>
              <a:rPr lang="en" dirty="0" err="1"/>
              <a:t>blog.ticketiq.com</a:t>
            </a:r>
            <a:r>
              <a:rPr lang="en" dirty="0"/>
              <a:t>/blog/how-to-find-the-cheapest-austin-fc-tickets-all-face-value-options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7615efa1c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e7615efa1c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Ben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got our data from Kaggle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Where we’ve got four dataset in .csv format.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These are data from 1996-2021 on over 6000 matches.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As we see from the figure below, we could use data from 2008 onward because of plenty of null values in previous data.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7615efa1c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7615efa1c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Ben: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If we look at the column headers, we see the selected KEY features are there,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Although we used only a few columns as FEATURES that can be known before a match starts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e7615efa1c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e7615efa1c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Ben: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 this stage, we all individually worked on separate data files, for example, dataset on players, matches, goalkeepers, events etc.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Identified the scope of data cleaning and further analysis.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7615efa1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e7615efa1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Daniel: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slide is the brief summary of what we did with the data in this project.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From exploration &gt; cleaning &gt; creating database &gt; and finally processing data for the Neural Network Model.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790201a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e790201a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Daniel: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Data cleaning was the most time-consuming in this project, as we’ve got dataset with plenty of NULL values.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snapshot of </a:t>
            </a:r>
            <a:r>
              <a:rPr lang="en" b="1"/>
              <a:t>codes and functions</a:t>
            </a:r>
            <a:r>
              <a:rPr lang="en"/>
              <a:t> show how we cleaned up TWO KEY COLUMNS to fill in the NULL row entries.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790201aa4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e790201aa4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Daniel</a:t>
            </a:r>
            <a:r>
              <a:rPr lang="en"/>
              <a:t>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Created DB &gt; Stored clean datasets into DB &gt; imported data from DB for ML processing.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6cef86e2e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e6cef86e2e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sean3063/viz/MLSDashboard/Dashboard1?publish=ye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sean3063/viz/MLSDashboard/Dashboard1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josephvm/major-league-soccer-datase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2807675" y="1099675"/>
            <a:ext cx="3620100" cy="13471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SzPts val="990"/>
              <a:buNone/>
            </a:pPr>
            <a:r>
              <a:rPr lang="en" sz="2400" dirty="0">
                <a:highlight>
                  <a:srgbClr val="FFFFFF"/>
                </a:highlight>
                <a:latin typeface="Impact"/>
                <a:ea typeface="Impact"/>
                <a:cs typeface="Impact"/>
                <a:sym typeface="Impact"/>
              </a:rPr>
              <a:t>Win/Loss Prediction in Major League Soccer using Deep Learning model</a:t>
            </a:r>
            <a:endParaRPr sz="2400" dirty="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3102100" y="2923375"/>
            <a:ext cx="3288300" cy="14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marR="15988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440">
                <a:solidFill>
                  <a:schemeClr val="accent3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Team-11</a:t>
            </a:r>
            <a:r>
              <a:rPr lang="en" sz="1440">
                <a:solidFill>
                  <a:schemeClr val="accent3"/>
                </a:solidFill>
                <a:latin typeface="Courier New"/>
                <a:ea typeface="Courier New"/>
                <a:cs typeface="Courier New"/>
                <a:sym typeface="Courier New"/>
              </a:rPr>
              <a:t>:	</a:t>
            </a:r>
            <a:endParaRPr sz="1440">
              <a:solidFill>
                <a:schemeClr val="accent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440">
                <a:latin typeface="Courier New"/>
                <a:ea typeface="Courier New"/>
                <a:cs typeface="Courier New"/>
                <a:sym typeface="Courier New"/>
              </a:rPr>
              <a:t>['</a:t>
            </a:r>
            <a:r>
              <a:rPr lang="en" sz="1440" b="1">
                <a:latin typeface="Courier New"/>
                <a:ea typeface="Courier New"/>
                <a:cs typeface="Courier New"/>
                <a:sym typeface="Courier New"/>
              </a:rPr>
              <a:t>Ben</a:t>
            </a:r>
            <a:r>
              <a:rPr lang="en" sz="1440">
                <a:latin typeface="Courier New"/>
                <a:ea typeface="Courier New"/>
                <a:cs typeface="Courier New"/>
                <a:sym typeface="Courier New"/>
              </a:rPr>
              <a:t> Reed',</a:t>
            </a:r>
            <a:endParaRPr sz="1440"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0" indent="-91440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440"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440" b="1">
                <a:latin typeface="Courier New"/>
                <a:ea typeface="Courier New"/>
                <a:cs typeface="Courier New"/>
                <a:sym typeface="Courier New"/>
              </a:rPr>
              <a:t>Daniel</a:t>
            </a:r>
            <a:r>
              <a:rPr lang="en" sz="1440">
                <a:latin typeface="Courier New"/>
                <a:ea typeface="Courier New"/>
                <a:cs typeface="Courier New"/>
                <a:sym typeface="Courier New"/>
              </a:rPr>
              <a:t> Gonzalez',</a:t>
            </a:r>
            <a:endParaRPr sz="144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45720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440">
                <a:latin typeface="Courier New"/>
                <a:ea typeface="Courier New"/>
                <a:cs typeface="Courier New"/>
                <a:sym typeface="Courier New"/>
              </a:rPr>
              <a:t>'M A </a:t>
            </a:r>
            <a:r>
              <a:rPr lang="en" sz="1440" b="1">
                <a:latin typeface="Courier New"/>
                <a:ea typeface="Courier New"/>
                <a:cs typeface="Courier New"/>
                <a:sym typeface="Courier New"/>
              </a:rPr>
              <a:t>Moonem</a:t>
            </a:r>
            <a:r>
              <a:rPr lang="en" sz="1440">
                <a:latin typeface="Courier New"/>
                <a:ea typeface="Courier New"/>
                <a:cs typeface="Courier New"/>
                <a:sym typeface="Courier New"/>
              </a:rPr>
              <a:t>',</a:t>
            </a:r>
            <a:endParaRPr sz="144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45720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440"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440" b="1">
                <a:latin typeface="Courier New"/>
                <a:ea typeface="Courier New"/>
                <a:cs typeface="Courier New"/>
                <a:sym typeface="Courier New"/>
              </a:rPr>
              <a:t>Sean</a:t>
            </a:r>
            <a:r>
              <a:rPr lang="en" sz="1440">
                <a:latin typeface="Courier New"/>
                <a:ea typeface="Courier New"/>
                <a:cs typeface="Courier New"/>
                <a:sym typeface="Courier New"/>
              </a:rPr>
              <a:t> Tyson']</a:t>
            </a:r>
            <a:endParaRPr sz="144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45720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endParaRPr sz="144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22860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14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August, 2021</a:t>
            </a:r>
            <a:endParaRPr sz="114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3">
            <a:alphaModFix/>
          </a:blip>
          <a:srcRect r="9771" b="28484"/>
          <a:stretch/>
        </p:blipFill>
        <p:spPr>
          <a:xfrm>
            <a:off x="208825" y="4765700"/>
            <a:ext cx="2102049" cy="28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825" y="118450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 rotWithShape="1">
          <a:blip r:embed="rId5">
            <a:alphaModFix/>
          </a:blip>
          <a:srcRect l="34413" t="14277" r="34549" b="13064"/>
          <a:stretch/>
        </p:blipFill>
        <p:spPr>
          <a:xfrm>
            <a:off x="7835597" y="159250"/>
            <a:ext cx="1099578" cy="134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366336" y="246725"/>
            <a:ext cx="5367900" cy="5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 dirty="0">
                <a:solidFill>
                  <a:schemeClr val="accent3"/>
                </a:solidFill>
              </a:rPr>
              <a:t>Why a Deep Learning Model?</a:t>
            </a:r>
            <a:endParaRPr sz="2600" b="1" dirty="0">
              <a:solidFill>
                <a:schemeClr val="accent3"/>
              </a:solidFill>
            </a:endParaRPr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1"/>
          </p:nvPr>
        </p:nvSpPr>
        <p:spPr>
          <a:xfrm>
            <a:off x="266075" y="1553175"/>
            <a:ext cx="2207400" cy="28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Data Preprocessing:</a:t>
            </a:r>
            <a:endParaRPr sz="1300" b="1"/>
          </a:p>
          <a:p>
            <a:pPr marL="1143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 b="1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/>
          </a:p>
          <a:p>
            <a:pPr marL="11430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 b="1"/>
              <a:t>Merging </a:t>
            </a:r>
            <a:r>
              <a:rPr lang="en" sz="1300" i="1"/>
              <a:t>encode_df</a:t>
            </a:r>
            <a:r>
              <a:rPr lang="en" sz="1300"/>
              <a:t> with original </a:t>
            </a:r>
            <a:r>
              <a:rPr lang="en" sz="1300" i="1"/>
              <a:t>game_df</a:t>
            </a:r>
            <a:r>
              <a:rPr lang="en" sz="1300"/>
              <a:t>:</a:t>
            </a:r>
            <a:endParaRPr sz="1300"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9450" y="3367575"/>
            <a:ext cx="6210774" cy="146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3600" y="1685553"/>
            <a:ext cx="6326626" cy="14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899" y="3890774"/>
            <a:ext cx="1054275" cy="105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7775" y="1978975"/>
            <a:ext cx="970350" cy="97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72848" y="246725"/>
            <a:ext cx="761453" cy="76145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>
            <a:spLocks noGrp="1"/>
          </p:cNvSpPr>
          <p:nvPr>
            <p:ph type="body" idx="1"/>
          </p:nvPr>
        </p:nvSpPr>
        <p:spPr>
          <a:xfrm>
            <a:off x="209699" y="802275"/>
            <a:ext cx="7899585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63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25"/>
              <a:buChar char="●"/>
            </a:pPr>
            <a:r>
              <a:rPr lang="en" sz="1225" dirty="0"/>
              <a:t>We </a:t>
            </a:r>
            <a:r>
              <a:rPr lang="en" sz="1225" b="1" dirty="0"/>
              <a:t>labeled historic data</a:t>
            </a:r>
            <a:r>
              <a:rPr lang="en" sz="1225" dirty="0"/>
              <a:t> for our supervised learning algorithm (e.g., SVM, NN, Random Forest, etc.) </a:t>
            </a:r>
            <a:endParaRPr sz="1225" dirty="0"/>
          </a:p>
          <a:p>
            <a:pPr marL="457200" lvl="0" indent="-306387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25"/>
              <a:buChar char="●"/>
            </a:pPr>
            <a:r>
              <a:rPr lang="en" sz="1225" b="1" dirty="0"/>
              <a:t>Neural Networks</a:t>
            </a:r>
            <a:r>
              <a:rPr lang="en" sz="1225" dirty="0"/>
              <a:t> provide better </a:t>
            </a:r>
            <a:r>
              <a:rPr lang="en" sz="1225" b="1" dirty="0"/>
              <a:t>accuracy </a:t>
            </a:r>
            <a:r>
              <a:rPr lang="en" sz="1225" dirty="0"/>
              <a:t>and are able to better handle </a:t>
            </a:r>
            <a:r>
              <a:rPr lang="en" sz="1225" b="1" dirty="0"/>
              <a:t>non-linear</a:t>
            </a:r>
            <a:r>
              <a:rPr lang="en" sz="1225" dirty="0"/>
              <a:t> relationships. </a:t>
            </a:r>
            <a:endParaRPr sz="122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500775" y="323675"/>
            <a:ext cx="4939800" cy="5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50" b="1">
                <a:solidFill>
                  <a:schemeClr val="accent3"/>
                </a:solidFill>
              </a:rPr>
              <a:t>Deep Learning Model</a:t>
            </a:r>
            <a:r>
              <a:rPr lang="en"/>
              <a:t> </a:t>
            </a:r>
            <a:r>
              <a:rPr lang="en" sz="1777"/>
              <a:t>(continued)</a:t>
            </a:r>
            <a:endParaRPr sz="1777"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452800" y="880550"/>
            <a:ext cx="2426700" cy="34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5715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Define </a:t>
            </a:r>
            <a:r>
              <a:rPr lang="en" sz="1200" b="1"/>
              <a:t>features </a:t>
            </a:r>
            <a:r>
              <a:rPr lang="en" sz="1200"/>
              <a:t>and </a:t>
            </a:r>
            <a:r>
              <a:rPr lang="en" sz="1200" b="1"/>
              <a:t>output</a:t>
            </a:r>
            <a:r>
              <a:rPr lang="en" sz="1200"/>
              <a:t>:</a:t>
            </a:r>
            <a:endParaRPr sz="12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/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 b="1"/>
          </a:p>
          <a:p>
            <a:pPr marL="1143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 b="1"/>
              <a:t>Standardizing </a:t>
            </a:r>
            <a:r>
              <a:rPr lang="en" sz="1200" i="1"/>
              <a:t>training </a:t>
            </a:r>
            <a:r>
              <a:rPr lang="en" sz="1200"/>
              <a:t>and </a:t>
            </a:r>
            <a:r>
              <a:rPr lang="en" sz="1200" i="1"/>
              <a:t>testing </a:t>
            </a:r>
            <a:r>
              <a:rPr lang="en" sz="1200"/>
              <a:t>dataset:</a:t>
            </a:r>
            <a:endParaRPr sz="1200"/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4663" y="3318425"/>
            <a:ext cx="6925675" cy="154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2645" y="1252000"/>
            <a:ext cx="7107905" cy="131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/>
          <p:cNvPicPr preferRelativeResize="0"/>
          <p:nvPr/>
        </p:nvPicPr>
        <p:blipFill rotWithShape="1">
          <a:blip r:embed="rId5">
            <a:alphaModFix/>
          </a:blip>
          <a:srcRect l="12572" t="8535" r="7599" b="8997"/>
          <a:stretch/>
        </p:blipFill>
        <p:spPr>
          <a:xfrm>
            <a:off x="653550" y="3596763"/>
            <a:ext cx="891200" cy="99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3550" y="1313100"/>
            <a:ext cx="1029475" cy="102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>
            <a:spLocks noGrp="1"/>
          </p:cNvSpPr>
          <p:nvPr>
            <p:ph type="title"/>
          </p:nvPr>
        </p:nvSpPr>
        <p:spPr>
          <a:xfrm>
            <a:off x="500775" y="323675"/>
            <a:ext cx="4939800" cy="5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50" b="1">
                <a:solidFill>
                  <a:schemeClr val="accent3"/>
                </a:solidFill>
              </a:rPr>
              <a:t>Deep Learning Model</a:t>
            </a:r>
            <a:r>
              <a:rPr lang="en"/>
              <a:t> </a:t>
            </a:r>
            <a:r>
              <a:rPr lang="en" sz="1777"/>
              <a:t>(continued)</a:t>
            </a:r>
            <a:endParaRPr sz="1777"/>
          </a:p>
        </p:txBody>
      </p:sp>
      <p:sp>
        <p:nvSpPr>
          <p:cNvPr id="170" name="Google Shape;170;p24"/>
          <p:cNvSpPr txBox="1">
            <a:spLocks noGrp="1"/>
          </p:cNvSpPr>
          <p:nvPr>
            <p:ph type="body" idx="1"/>
          </p:nvPr>
        </p:nvSpPr>
        <p:spPr>
          <a:xfrm>
            <a:off x="500775" y="1034500"/>
            <a:ext cx="2426700" cy="5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/>
              <a:t>Define </a:t>
            </a:r>
            <a:r>
              <a:rPr lang="en" sz="1200" b="1"/>
              <a:t>neural network</a:t>
            </a:r>
            <a:r>
              <a:rPr lang="en" sz="1200"/>
              <a:t>:</a:t>
            </a:r>
            <a:endParaRPr sz="1200"/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4075" y="760550"/>
            <a:ext cx="4319479" cy="395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350" y="1808583"/>
            <a:ext cx="2426700" cy="1526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>
            <a:spLocks noGrp="1"/>
          </p:cNvSpPr>
          <p:nvPr>
            <p:ph type="title"/>
          </p:nvPr>
        </p:nvSpPr>
        <p:spPr>
          <a:xfrm>
            <a:off x="272175" y="323675"/>
            <a:ext cx="4939800" cy="5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50" b="1">
                <a:solidFill>
                  <a:schemeClr val="accent3"/>
                </a:solidFill>
              </a:rPr>
              <a:t>Deep Learning Model</a:t>
            </a:r>
            <a:r>
              <a:rPr lang="en"/>
              <a:t> </a:t>
            </a:r>
            <a:r>
              <a:rPr lang="en" sz="1777"/>
              <a:t>(continued)</a:t>
            </a:r>
            <a:endParaRPr sz="1777"/>
          </a:p>
        </p:txBody>
      </p:sp>
      <p:sp>
        <p:nvSpPr>
          <p:cNvPr id="178" name="Google Shape;178;p25"/>
          <p:cNvSpPr txBox="1">
            <a:spLocks noGrp="1"/>
          </p:cNvSpPr>
          <p:nvPr>
            <p:ph type="body" idx="1"/>
          </p:nvPr>
        </p:nvSpPr>
        <p:spPr>
          <a:xfrm>
            <a:off x="300400" y="1032950"/>
            <a:ext cx="2426700" cy="34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Compile </a:t>
            </a:r>
            <a:r>
              <a:rPr lang="en" sz="1200" dirty="0"/>
              <a:t>and </a:t>
            </a:r>
            <a:r>
              <a:rPr lang="en" sz="1200" b="1" dirty="0"/>
              <a:t>Evaluate </a:t>
            </a:r>
            <a:r>
              <a:rPr lang="en" sz="1200" dirty="0"/>
              <a:t>the neural network model:</a:t>
            </a:r>
            <a:endParaRPr sz="1200" dirty="0"/>
          </a:p>
          <a:p>
            <a:pPr marL="342900" lvl="0" indent="-22860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b="1" dirty="0"/>
          </a:p>
          <a:p>
            <a:pPr marL="342900" lvl="0" indent="-2286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Findings</a:t>
            </a:r>
            <a:r>
              <a:rPr lang="en" sz="1200" dirty="0"/>
              <a:t>:</a:t>
            </a:r>
            <a:endParaRPr sz="1200" dirty="0"/>
          </a:p>
          <a:p>
            <a:pPr marL="228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Our win-prediction accuracy is </a:t>
            </a:r>
            <a:r>
              <a:rPr lang="en" sz="1200" b="1" dirty="0"/>
              <a:t>58%</a:t>
            </a:r>
            <a:r>
              <a:rPr lang="en" sz="1200" dirty="0"/>
              <a:t>.</a:t>
            </a:r>
            <a:endParaRPr sz="1200" dirty="0"/>
          </a:p>
          <a:p>
            <a:pPr marL="342900" lvl="0" indent="-2286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 dirty="0"/>
              <a:t>Observation</a:t>
            </a:r>
            <a:r>
              <a:rPr lang="en" sz="1200" dirty="0"/>
              <a:t>:</a:t>
            </a:r>
            <a:endParaRPr sz="1200" dirty="0"/>
          </a:p>
          <a:p>
            <a:pPr marL="228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The accuracy of the model seems “</a:t>
            </a:r>
            <a:r>
              <a:rPr lang="en" sz="1200" b="1" dirty="0"/>
              <a:t>fair</a:t>
            </a:r>
            <a:r>
              <a:rPr lang="en" sz="1200" dirty="0"/>
              <a:t> enough.”</a:t>
            </a:r>
            <a:endParaRPr sz="1200" dirty="0"/>
          </a:p>
          <a:p>
            <a:pPr marL="1143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 dirty="0"/>
              <a:t>We’ve checked back, cleaned more data, optimized parameters and accuracy improved from 53% to 58%.</a:t>
            </a:r>
            <a:endParaRPr sz="1200" dirty="0"/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2325" y="919825"/>
            <a:ext cx="4795126" cy="368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5"/>
          <p:cNvSpPr/>
          <p:nvPr/>
        </p:nvSpPr>
        <p:spPr>
          <a:xfrm>
            <a:off x="4277750" y="4388100"/>
            <a:ext cx="1706100" cy="152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7650" y="184850"/>
            <a:ext cx="1122250" cy="112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>
            <a:spLocks noGrp="1"/>
          </p:cNvSpPr>
          <p:nvPr>
            <p:ph type="title"/>
          </p:nvPr>
        </p:nvSpPr>
        <p:spPr>
          <a:xfrm>
            <a:off x="475525" y="168425"/>
            <a:ext cx="7923900" cy="6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accent3"/>
                </a:solidFill>
              </a:rPr>
              <a:t>Major League Soccer Dashboard</a:t>
            </a:r>
            <a:endParaRPr sz="2600" b="1">
              <a:solidFill>
                <a:schemeClr val="accent3"/>
              </a:solidFill>
            </a:endParaRPr>
          </a:p>
        </p:txBody>
      </p:sp>
      <p:pic>
        <p:nvPicPr>
          <p:cNvPr id="187" name="Google Shape;187;p26"/>
          <p:cNvPicPr preferRelativeResize="0"/>
          <p:nvPr/>
        </p:nvPicPr>
        <p:blipFill rotWithShape="1">
          <a:blip r:embed="rId3">
            <a:alphaModFix/>
          </a:blip>
          <a:srcRect l="169" r="169"/>
          <a:stretch/>
        </p:blipFill>
        <p:spPr>
          <a:xfrm>
            <a:off x="1130250" y="954250"/>
            <a:ext cx="6883502" cy="395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>
            <a:spLocks noGrp="1"/>
          </p:cNvSpPr>
          <p:nvPr>
            <p:ph type="body" idx="1"/>
          </p:nvPr>
        </p:nvSpPr>
        <p:spPr>
          <a:xfrm>
            <a:off x="475525" y="1801650"/>
            <a:ext cx="1656000" cy="13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210" b="1"/>
              <a:t>Link: </a:t>
            </a:r>
            <a:endParaRPr sz="121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210"/>
              <a:t>“</a:t>
            </a:r>
            <a:r>
              <a:rPr lang="en" sz="1210" b="1" u="sng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MLS Dashboard</a:t>
            </a:r>
            <a:r>
              <a:rPr lang="en" sz="1210"/>
              <a:t>” </a:t>
            </a:r>
            <a:endParaRPr sz="121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endParaRPr sz="121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210" b="1"/>
              <a:t>Showing: </a:t>
            </a:r>
            <a:endParaRPr sz="121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210"/>
              <a:t>Data on Austin FC’s three previous home opponents</a:t>
            </a:r>
            <a:endParaRPr sz="1210"/>
          </a:p>
        </p:txBody>
      </p:sp>
      <p:pic>
        <p:nvPicPr>
          <p:cNvPr id="193" name="Google Shape;193;p27"/>
          <p:cNvPicPr preferRelativeResize="0"/>
          <p:nvPr/>
        </p:nvPicPr>
        <p:blipFill rotWithShape="1">
          <a:blip r:embed="rId4">
            <a:alphaModFix/>
          </a:blip>
          <a:srcRect t="6521" b="6521"/>
          <a:stretch/>
        </p:blipFill>
        <p:spPr>
          <a:xfrm>
            <a:off x="2131525" y="992925"/>
            <a:ext cx="6564705" cy="376957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7"/>
          <p:cNvSpPr txBox="1">
            <a:spLocks noGrp="1"/>
          </p:cNvSpPr>
          <p:nvPr>
            <p:ph type="title"/>
          </p:nvPr>
        </p:nvSpPr>
        <p:spPr>
          <a:xfrm>
            <a:off x="475525" y="168425"/>
            <a:ext cx="7923900" cy="6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accent3"/>
                </a:solidFill>
              </a:rPr>
              <a:t>Major League Soccer Dashboard</a:t>
            </a:r>
            <a:endParaRPr sz="2600" b="1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>
            <a:spLocks noGrp="1"/>
          </p:cNvSpPr>
          <p:nvPr>
            <p:ph type="body" idx="1"/>
          </p:nvPr>
        </p:nvSpPr>
        <p:spPr>
          <a:xfrm>
            <a:off x="475525" y="1801650"/>
            <a:ext cx="1577100" cy="16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210" b="1" dirty="0"/>
              <a:t>Link:</a:t>
            </a:r>
            <a:endParaRPr sz="121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n" sz="1210" dirty="0"/>
              <a:t>“</a:t>
            </a:r>
            <a:r>
              <a:rPr lang="en" sz="1210" b="1" u="sng" dirty="0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MLS Dashboard</a:t>
            </a:r>
            <a:r>
              <a:rPr lang="en" sz="1210" dirty="0"/>
              <a:t>” </a:t>
            </a:r>
            <a:endParaRPr sz="121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endParaRPr sz="121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210" b="1" dirty="0"/>
              <a:t>Showing:</a:t>
            </a:r>
            <a:endParaRPr sz="121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en" sz="1210" dirty="0"/>
              <a:t>Data on Austin FC’s next five home opponents</a:t>
            </a:r>
            <a:endParaRPr sz="1225" dirty="0"/>
          </a:p>
        </p:txBody>
      </p:sp>
      <p:pic>
        <p:nvPicPr>
          <p:cNvPr id="200" name="Google Shape;200;p28"/>
          <p:cNvPicPr preferRelativeResize="0"/>
          <p:nvPr/>
        </p:nvPicPr>
        <p:blipFill rotWithShape="1">
          <a:blip r:embed="rId4">
            <a:alphaModFix/>
          </a:blip>
          <a:srcRect t="6673" b="6664"/>
          <a:stretch/>
        </p:blipFill>
        <p:spPr>
          <a:xfrm>
            <a:off x="2205025" y="916725"/>
            <a:ext cx="6703105" cy="384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>
            <a:spLocks noGrp="1"/>
          </p:cNvSpPr>
          <p:nvPr>
            <p:ph type="title"/>
          </p:nvPr>
        </p:nvSpPr>
        <p:spPr>
          <a:xfrm>
            <a:off x="475525" y="168425"/>
            <a:ext cx="7923900" cy="6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accent3"/>
                </a:solidFill>
              </a:rPr>
              <a:t>Major League Soccer Dashboard</a:t>
            </a:r>
            <a:endParaRPr sz="2600" b="1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>
            <a:spLocks noGrp="1"/>
          </p:cNvSpPr>
          <p:nvPr>
            <p:ph type="title"/>
          </p:nvPr>
        </p:nvSpPr>
        <p:spPr>
          <a:xfrm>
            <a:off x="3308400" y="995825"/>
            <a:ext cx="2527200" cy="261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/>
              <a:t>Questions?</a:t>
            </a:r>
            <a:endParaRPr sz="4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Thank You</a:t>
            </a:r>
            <a:endParaRPr sz="3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453525" y="303550"/>
            <a:ext cx="7193700" cy="86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22" b="1">
                <a:solidFill>
                  <a:schemeClr val="accent3"/>
                </a:solidFill>
                <a:highlight>
                  <a:srgbClr val="FFFFFF"/>
                </a:highlight>
              </a:rPr>
              <a:t>Topic</a:t>
            </a:r>
            <a:endParaRPr sz="2922" b="1">
              <a:solidFill>
                <a:schemeClr val="accent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 b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Win/Loss Predictions in Major League Soccer using a Deep Learning model</a:t>
            </a:r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453525" y="1169950"/>
            <a:ext cx="8129700" cy="23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accent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Purpose:</a:t>
            </a:r>
            <a:endParaRPr sz="1200" b="1" dirty="0">
              <a:solidFill>
                <a:schemeClr val="accent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12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Austin is now home to a brand new MLS expansion team, Austin FC</a:t>
            </a:r>
            <a:endParaRPr sz="1200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12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 plan to attend a game, but ticket prices are through the roof </a:t>
            </a:r>
            <a:endParaRPr sz="1200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12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 order to strategically select our tickets, we wanted to dig into the </a:t>
            </a:r>
            <a:r>
              <a:rPr lang="en" sz="1200" b="1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historic performance of rival clubs</a:t>
            </a:r>
            <a:r>
              <a:rPr lang="en" sz="12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and develop a machine learning model to </a:t>
            </a:r>
            <a:r>
              <a:rPr lang="en" sz="1200" b="1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predict match outcomes</a:t>
            </a:r>
            <a:r>
              <a:rPr lang="en" sz="12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for our home team's first season</a:t>
            </a:r>
            <a:endParaRPr dirty="0"/>
          </a:p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3">
            <a:alphaModFix/>
          </a:blip>
          <a:srcRect r="4798"/>
          <a:stretch/>
        </p:blipFill>
        <p:spPr>
          <a:xfrm>
            <a:off x="1184263" y="2961227"/>
            <a:ext cx="3228786" cy="1909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 rotWithShape="1">
          <a:blip r:embed="rId4">
            <a:alphaModFix/>
          </a:blip>
          <a:srcRect t="-142" b="11966"/>
          <a:stretch/>
        </p:blipFill>
        <p:spPr>
          <a:xfrm>
            <a:off x="4700318" y="2961227"/>
            <a:ext cx="2946908" cy="1909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819150" y="541375"/>
            <a:ext cx="2397600" cy="55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 b="1">
                <a:solidFill>
                  <a:schemeClr val="accent3"/>
                </a:solidFill>
              </a:rPr>
              <a:t>Data Source</a:t>
            </a:r>
            <a:endParaRPr sz="2600" b="1">
              <a:solidFill>
                <a:schemeClr val="accent3"/>
              </a:solidFill>
            </a:endParaRPr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673050" y="1093075"/>
            <a:ext cx="7068600" cy="27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Kaggle data, 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Major League Soccer Dataset - by Joseph Mohr, last updated 11th July, 2021; version 34. The weblink: </a:t>
            </a:r>
            <a:r>
              <a:rPr lang="en" sz="12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https://www.kaggle.com/josephvm/major-league-soccer-dataset</a:t>
            </a:r>
            <a:r>
              <a:rPr lang="en" sz="1200">
                <a:solidFill>
                  <a:schemeClr val="hlink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>
              <a:solidFill>
                <a:schemeClr val="hlink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Contains </a:t>
            </a:r>
            <a:r>
              <a:rPr lang="en" sz="1200" b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player, game, event, goalkeeper, </a:t>
            </a: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1200" b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table data</a:t>
            </a: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on Major League Soccer (MLS)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4292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Data from </a:t>
            </a:r>
            <a:r>
              <a:rPr lang="en" sz="1200" b="1">
                <a:solidFill>
                  <a:srgbClr val="24292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1996-2021</a:t>
            </a:r>
            <a:endParaRPr sz="1200" b="1">
              <a:solidFill>
                <a:srgbClr val="24292E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Covers over 6000 matches, almost 420,000 events.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Data Quality</a:t>
            </a: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914400" lvl="1" indent="-3048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○"/>
            </a:pPr>
            <a:r>
              <a:rPr lang="en" sz="1200"/>
              <a:t>Rated </a:t>
            </a:r>
            <a:r>
              <a:rPr lang="en" sz="1200" b="1"/>
              <a:t>8.8</a:t>
            </a:r>
            <a:r>
              <a:rPr lang="en" sz="1200"/>
              <a:t> for </a:t>
            </a:r>
            <a:r>
              <a:rPr lang="en" sz="1200" i="1"/>
              <a:t>Data Usability</a:t>
            </a:r>
            <a:r>
              <a:rPr lang="en" sz="1200"/>
              <a:t>.</a:t>
            </a:r>
            <a:endParaRPr sz="1200"/>
          </a:p>
          <a:p>
            <a:pPr marL="914400" lvl="1" indent="-304800" algn="l" rtl="0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We used from 2008 to 2021 because of mostly null data before then.</a:t>
            </a:r>
            <a:endParaRPr sz="1200"/>
          </a:p>
          <a:p>
            <a:pPr marL="0" lvl="0" indent="0" algn="l" rtl="0">
              <a:lnSpc>
                <a:spcPct val="95000"/>
              </a:lnSpc>
              <a:spcBef>
                <a:spcPts val="1000"/>
              </a:spcBef>
              <a:spcAft>
                <a:spcPts val="1000"/>
              </a:spcAft>
              <a:buSzPts val="935"/>
              <a:buNone/>
            </a:pPr>
            <a:r>
              <a:rPr lang="en" sz="1200"/>
              <a:t>  </a:t>
            </a:r>
            <a:endParaRPr sz="1200"/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4">
            <a:alphaModFix/>
          </a:blip>
          <a:srcRect b="50303"/>
          <a:stretch/>
        </p:blipFill>
        <p:spPr>
          <a:xfrm>
            <a:off x="1531300" y="4001425"/>
            <a:ext cx="6388700" cy="76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1175" y="864500"/>
            <a:ext cx="1307525" cy="46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>
            <a:spLocks noGrp="1"/>
          </p:cNvSpPr>
          <p:nvPr>
            <p:ph type="title"/>
          </p:nvPr>
        </p:nvSpPr>
        <p:spPr>
          <a:xfrm>
            <a:off x="734250" y="527225"/>
            <a:ext cx="3837900" cy="48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accent3"/>
                </a:solidFill>
              </a:rPr>
              <a:t>Finding answers from the data</a:t>
            </a:r>
            <a:endParaRPr sz="2600" b="1">
              <a:solidFill>
                <a:schemeClr val="accent3"/>
              </a:solidFill>
            </a:endParaRPr>
          </a:p>
        </p:txBody>
      </p:sp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819150" y="1199950"/>
            <a:ext cx="5266500" cy="14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Arial"/>
                <a:ea typeface="Arial"/>
                <a:cs typeface="Arial"/>
                <a:sym typeface="Arial"/>
              </a:rPr>
              <a:t>The following figure shows the column headers which are essentially the input </a:t>
            </a:r>
            <a:r>
              <a:rPr lang="en" sz="1200" b="1" dirty="0">
                <a:latin typeface="Arial"/>
                <a:ea typeface="Arial"/>
                <a:cs typeface="Arial"/>
                <a:sym typeface="Arial"/>
              </a:rPr>
              <a:t>FEATURES (X)</a:t>
            </a:r>
            <a:r>
              <a:rPr lang="en" sz="1200" dirty="0">
                <a:latin typeface="Arial"/>
                <a:ea typeface="Arial"/>
                <a:cs typeface="Arial"/>
                <a:sym typeface="Arial"/>
              </a:rPr>
              <a:t> and the last “outcome” column is the </a:t>
            </a:r>
            <a:r>
              <a:rPr lang="en" sz="1200" b="1" dirty="0">
                <a:latin typeface="Arial"/>
                <a:ea typeface="Arial"/>
                <a:cs typeface="Arial"/>
                <a:sym typeface="Arial"/>
              </a:rPr>
              <a:t>OUTCOME (y)</a:t>
            </a:r>
            <a:r>
              <a:rPr lang="en" sz="1200" dirty="0">
                <a:latin typeface="Arial"/>
                <a:ea typeface="Arial"/>
                <a:cs typeface="Arial"/>
                <a:sym typeface="Arial"/>
              </a:rPr>
              <a:t> for the Machine Learning Model.</a:t>
            </a:r>
            <a:endParaRPr sz="12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 dirty="0">
                <a:latin typeface="Arial"/>
                <a:ea typeface="Arial"/>
                <a:cs typeface="Arial"/>
                <a:sym typeface="Arial"/>
              </a:rPr>
              <a:t>As the headers say, we expect to relate a good prediction of outcome based on the feature columns.</a:t>
            </a:r>
            <a:endParaRPr sz="12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425" y="2801125"/>
            <a:ext cx="5962650" cy="18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8250" y="1055125"/>
            <a:ext cx="2161075" cy="161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819150" y="594750"/>
            <a:ext cx="2677800" cy="5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accent3"/>
                </a:solidFill>
              </a:rPr>
              <a:t>Data Exploration</a:t>
            </a:r>
            <a:endParaRPr sz="2600" b="1">
              <a:solidFill>
                <a:schemeClr val="accent3"/>
              </a:solidFill>
            </a:endParaRPr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1"/>
          </p:nvPr>
        </p:nvSpPr>
        <p:spPr>
          <a:xfrm>
            <a:off x="734199" y="1246174"/>
            <a:ext cx="6455639" cy="33025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None/>
            </a:pPr>
            <a:r>
              <a:rPr lang="en" sz="1200" b="1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Steps:</a:t>
            </a:r>
          </a:p>
          <a:p>
            <a:pPr marL="152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None/>
            </a:pPr>
            <a:endParaRPr lang="en" sz="1200" b="1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12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Each member worked on one .csv file to understand the data content </a:t>
            </a:r>
            <a:endParaRPr sz="1200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1200" b="1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Understand </a:t>
            </a:r>
            <a:r>
              <a:rPr lang="en" sz="12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abbreviated column headers.</a:t>
            </a:r>
            <a:endParaRPr sz="1200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1200" b="1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Determine </a:t>
            </a:r>
            <a:r>
              <a:rPr lang="en" sz="1200" dirty="0">
                <a:solidFill>
                  <a:srgbClr val="24292E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insignificant data </a:t>
            </a:r>
            <a:r>
              <a:rPr lang="en" sz="12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that </a:t>
            </a:r>
            <a:r>
              <a:rPr lang="en" sz="1200" i="1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may be dropped.</a:t>
            </a:r>
            <a:r>
              <a:rPr lang="en" sz="12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1200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1200" b="1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Identify</a:t>
            </a:r>
            <a:r>
              <a:rPr lang="en" sz="12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columns with data anomalies which needed </a:t>
            </a:r>
            <a:r>
              <a:rPr lang="en" sz="1200" i="1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to be cleaned.</a:t>
            </a:r>
            <a:endParaRPr sz="1200" i="1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12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Since we’re predicting game outcomes for our home team Austin FC, and </a:t>
            </a:r>
            <a:r>
              <a:rPr lang="en" sz="1200" b="1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Austin FC </a:t>
            </a:r>
            <a:r>
              <a:rPr lang="en" sz="12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has only data from 2020 onward, we decided to drop most of the “</a:t>
            </a:r>
            <a:r>
              <a:rPr lang="en" sz="1200" i="1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home-</a:t>
            </a:r>
            <a:r>
              <a:rPr lang="en" sz="12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” related columns to make the prediction more meaningful.</a:t>
            </a:r>
            <a:endParaRPr sz="1200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12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 decided to use only data points that can be </a:t>
            </a:r>
            <a:r>
              <a:rPr lang="en" sz="1200" b="1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known prior to the start of the match</a:t>
            </a:r>
            <a:r>
              <a:rPr lang="en" sz="12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(e.g., </a:t>
            </a:r>
            <a:r>
              <a:rPr lang="en" sz="1200" b="1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home &amp; away teams, venue, day of the week,</a:t>
            </a:r>
            <a:r>
              <a:rPr lang="en" sz="1200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" sz="1200" b="1" dirty="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average previous-year performance of the away team (calculated).</a:t>
            </a:r>
            <a:endParaRPr sz="1200" b="1" dirty="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 rotWithShape="1">
          <a:blip r:embed="rId3">
            <a:alphaModFix/>
          </a:blip>
          <a:srcRect l="13108" t="16316" r="15686" b="17436"/>
          <a:stretch/>
        </p:blipFill>
        <p:spPr>
          <a:xfrm>
            <a:off x="7341800" y="407425"/>
            <a:ext cx="1485325" cy="145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819150" y="373425"/>
            <a:ext cx="2499600" cy="61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accent3"/>
                </a:solidFill>
              </a:rPr>
              <a:t>Data Analysis</a:t>
            </a:r>
            <a:endParaRPr sz="2600" b="1">
              <a:solidFill>
                <a:schemeClr val="accent3"/>
              </a:solidFill>
            </a:endParaRPr>
          </a:p>
        </p:txBody>
      </p:sp>
      <p:sp>
        <p:nvSpPr>
          <p:cNvPr id="103" name="Google Shape;103;p18"/>
          <p:cNvSpPr txBox="1">
            <a:spLocks noGrp="1"/>
          </p:cNvSpPr>
          <p:nvPr>
            <p:ph type="body" idx="1"/>
          </p:nvPr>
        </p:nvSpPr>
        <p:spPr>
          <a:xfrm>
            <a:off x="891200" y="935200"/>
            <a:ext cx="7583100" cy="3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Data </a:t>
            </a:r>
            <a:r>
              <a:rPr lang="en" sz="1200" b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Exploration</a:t>
            </a: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- datatype, columns, deciding on NULL values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228600" lvl="0" indent="-190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Data </a:t>
            </a:r>
            <a:r>
              <a:rPr lang="en" sz="1200" b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Cleaning</a:t>
            </a: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1" indent="-190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lphaLcPeriod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Updated column titles for clarity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1" indent="-190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AutoNum type="alphaLcPeriod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Removed all data prior to 2004 (due to most of the columns having null values)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1" indent="-190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AutoNum type="alphaLcPeriod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Removed seemingly insignificant data column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1" indent="-190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AutoNum type="alphaLcPeriod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Renamed mismatching club names, venue names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1" indent="-190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AutoNum type="alphaLcPeriod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Removed duplicate entries, e.g., venue names, team names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1" indent="-190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AutoNum type="alphaLcPeriod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Applied </a:t>
            </a:r>
            <a:r>
              <a:rPr lang="en" sz="1200" b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regex </a:t>
            </a: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on a date column with anomaly in entry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1" indent="-190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AutoNum type="alphaLcPeriod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Created </a:t>
            </a:r>
            <a:r>
              <a:rPr lang="en" sz="1200" b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functions</a:t>
            </a: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to fill in NULL values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228600" lvl="0" indent="-190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Created </a:t>
            </a:r>
            <a:r>
              <a:rPr lang="en" sz="1200" b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Database</a:t>
            </a: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- ERD with </a:t>
            </a:r>
            <a:r>
              <a:rPr lang="en" sz="1200" i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matches, players, goalkeepers</a:t>
            </a: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" sz="1200" i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tables </a:t>
            </a: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data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228600" lvl="0" indent="-190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Exported</a:t>
            </a: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the cleaned .csv files to the project folder and </a:t>
            </a:r>
            <a:r>
              <a:rPr lang="en" sz="1200" i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major_league_soccer </a:t>
            </a: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db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228600" lvl="0" indent="-190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Imported / read</a:t>
            </a: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clean files from DB for ML processing phases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228600" lvl="0" indent="-190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1200" b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Neural Network </a:t>
            </a: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model: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1" indent="-190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AutoNum type="alphaLcPeriod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Preprocessing: Binning/bucketing of categorical variables &gt; </a:t>
            </a:r>
            <a:r>
              <a:rPr lang="en" sz="1200" b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OneHotEncoding </a:t>
            </a: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&gt; StandardScaler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1" indent="-190500" algn="l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Clr>
                <a:srgbClr val="24292E"/>
              </a:buClr>
              <a:buSzPts val="1200"/>
              <a:buFont typeface="Arial"/>
              <a:buAutoNum type="alphaLcPeriod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Defining NN model &gt; </a:t>
            </a:r>
            <a:r>
              <a:rPr lang="en" sz="1200" b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Compile &gt; Train &gt; Evaluate</a:t>
            </a: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6721" y="277796"/>
            <a:ext cx="1521425" cy="152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524850" y="355950"/>
            <a:ext cx="1819800" cy="9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accent3"/>
                </a:solidFill>
              </a:rPr>
              <a:t>Data </a:t>
            </a:r>
            <a:endParaRPr sz="2600" b="1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accent3"/>
                </a:solidFill>
              </a:rPr>
              <a:t>Cleaning</a:t>
            </a:r>
            <a:endParaRPr sz="2600" b="1">
              <a:solidFill>
                <a:schemeClr val="accent3"/>
              </a:solidFill>
            </a:endParaRPr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2800" y="782275"/>
            <a:ext cx="1733400" cy="149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/>
        </p:nvSpPr>
        <p:spPr>
          <a:xfrm>
            <a:off x="684800" y="2396775"/>
            <a:ext cx="356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1"/>
          </p:nvPr>
        </p:nvSpPr>
        <p:spPr>
          <a:xfrm>
            <a:off x="364150" y="2279975"/>
            <a:ext cx="42576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28600" lvl="0" indent="-190500" algn="l" rtl="0"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Filled in NULL ‘</a:t>
            </a:r>
            <a:r>
              <a:rPr lang="en" sz="1200" i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attendance</a:t>
            </a: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’ using code-block as follows,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 rotWithShape="1">
          <a:blip r:embed="rId4">
            <a:alphaModFix/>
          </a:blip>
          <a:srcRect t="19903"/>
          <a:stretch/>
        </p:blipFill>
        <p:spPr>
          <a:xfrm>
            <a:off x="357650" y="2654100"/>
            <a:ext cx="4257600" cy="2039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6325" y="928575"/>
            <a:ext cx="4257601" cy="171556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>
            <a:spLocks noGrp="1"/>
          </p:cNvSpPr>
          <p:nvPr>
            <p:ph type="body" idx="1"/>
          </p:nvPr>
        </p:nvSpPr>
        <p:spPr>
          <a:xfrm>
            <a:off x="4596325" y="355950"/>
            <a:ext cx="4257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228600" lvl="0" indent="-190500" algn="l" rtl="0"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Created a dictionary by mapping home team to home venue to fill NULL “</a:t>
            </a:r>
            <a:r>
              <a:rPr lang="en" sz="1200" i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venue</a:t>
            </a: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” as follows,</a:t>
            </a:r>
            <a:endParaRPr sz="12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8200" y="2741650"/>
            <a:ext cx="4075025" cy="6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76250" y="3460750"/>
            <a:ext cx="1546975" cy="132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>
            <a:spLocks noGrp="1"/>
          </p:cNvSpPr>
          <p:nvPr>
            <p:ph type="body" idx="1"/>
          </p:nvPr>
        </p:nvSpPr>
        <p:spPr>
          <a:xfrm>
            <a:off x="2394575" y="432150"/>
            <a:ext cx="8835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300"/>
              </a:spcBef>
              <a:spcAft>
                <a:spcPts val="1200"/>
              </a:spcAft>
              <a:buNone/>
            </a:pPr>
            <a:r>
              <a:rPr lang="en" sz="1200" b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BEFORE:</a:t>
            </a:r>
            <a:endParaRPr sz="1200" b="1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9"/>
          <p:cNvSpPr txBox="1">
            <a:spLocks noGrp="1"/>
          </p:cNvSpPr>
          <p:nvPr>
            <p:ph type="body" idx="1"/>
          </p:nvPr>
        </p:nvSpPr>
        <p:spPr>
          <a:xfrm>
            <a:off x="6335124" y="3418100"/>
            <a:ext cx="780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300"/>
              </a:spcBef>
              <a:spcAft>
                <a:spcPts val="1200"/>
              </a:spcAft>
              <a:buNone/>
            </a:pPr>
            <a:r>
              <a:rPr lang="en" sz="1200" b="1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AFTER:</a:t>
            </a:r>
            <a:endParaRPr sz="1200" b="1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31525" y="3524475"/>
            <a:ext cx="1366275" cy="136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516600" y="329125"/>
            <a:ext cx="4055400" cy="55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accent3"/>
                </a:solidFill>
              </a:rPr>
              <a:t>Database in PostgreSQL</a:t>
            </a:r>
            <a:endParaRPr sz="2600" b="1">
              <a:solidFill>
                <a:schemeClr val="accent3"/>
              </a:solidFill>
            </a:endParaRPr>
          </a:p>
        </p:txBody>
      </p:sp>
      <p:sp>
        <p:nvSpPr>
          <p:cNvPr id="126" name="Google Shape;126;p20"/>
          <p:cNvSpPr txBox="1">
            <a:spLocks noGrp="1"/>
          </p:cNvSpPr>
          <p:nvPr>
            <p:ph type="body" idx="1"/>
          </p:nvPr>
        </p:nvSpPr>
        <p:spPr>
          <a:xfrm>
            <a:off x="396200" y="1577725"/>
            <a:ext cx="3058500" cy="214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228600" lvl="0" indent="-1905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b="1"/>
              <a:t>Created a database</a:t>
            </a:r>
            <a:r>
              <a:rPr lang="en" sz="1200"/>
              <a:t> “major_league_soccer” in PgAdmin</a:t>
            </a:r>
            <a:endParaRPr sz="1200"/>
          </a:p>
          <a:p>
            <a:pPr marL="228600" lvl="0" indent="-1905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 b="1"/>
              <a:t>Exported </a:t>
            </a:r>
            <a:r>
              <a:rPr lang="en" sz="1200"/>
              <a:t>6 cleaned DataFrames to SQL tables</a:t>
            </a:r>
            <a:endParaRPr sz="1200"/>
          </a:p>
          <a:p>
            <a:pPr marL="228600" lvl="0" indent="-190500" algn="l" rtl="0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2 tables are </a:t>
            </a:r>
            <a:r>
              <a:rPr lang="en" sz="1200" b="1"/>
              <a:t>joined </a:t>
            </a:r>
            <a:r>
              <a:rPr lang="en" sz="1200"/>
              <a:t>using SQL Query</a:t>
            </a:r>
            <a:endParaRPr sz="1200"/>
          </a:p>
          <a:p>
            <a:pPr marL="228600" lvl="0" indent="-190500" algn="l" rtl="0">
              <a:spcBef>
                <a:spcPts val="1000"/>
              </a:spcBef>
              <a:spcAft>
                <a:spcPts val="1000"/>
              </a:spcAft>
              <a:buSzPts val="1200"/>
              <a:buChar char="●"/>
            </a:pPr>
            <a:r>
              <a:rPr lang="en" sz="1200" b="1"/>
              <a:t>Imported </a:t>
            </a:r>
            <a:r>
              <a:rPr lang="en" sz="1200"/>
              <a:t>data from SQL Database for ML Preprocessing</a:t>
            </a:r>
            <a:endParaRPr sz="1200"/>
          </a:p>
        </p:txBody>
      </p:sp>
      <p:pic>
        <p:nvPicPr>
          <p:cNvPr id="127" name="Google Shape;127;p20"/>
          <p:cNvPicPr preferRelativeResize="0"/>
          <p:nvPr/>
        </p:nvPicPr>
        <p:blipFill rotWithShape="1">
          <a:blip r:embed="rId3">
            <a:alphaModFix/>
          </a:blip>
          <a:srcRect r="46751"/>
          <a:stretch/>
        </p:blipFill>
        <p:spPr>
          <a:xfrm>
            <a:off x="3972750" y="872625"/>
            <a:ext cx="2877124" cy="3798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3800" y="218400"/>
            <a:ext cx="1334675" cy="133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>
            <a:spLocks noGrp="1"/>
          </p:cNvSpPr>
          <p:nvPr>
            <p:ph type="title"/>
          </p:nvPr>
        </p:nvSpPr>
        <p:spPr>
          <a:xfrm>
            <a:off x="516600" y="329125"/>
            <a:ext cx="4055400" cy="55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chemeClr val="accent3"/>
                </a:solidFill>
              </a:rPr>
              <a:t>Technologies Used</a:t>
            </a:r>
            <a:endParaRPr sz="2600" b="1">
              <a:solidFill>
                <a:schemeClr val="accent3"/>
              </a:solidFill>
            </a:endParaRPr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775" y="1151175"/>
            <a:ext cx="2169358" cy="7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9999" y="785375"/>
            <a:ext cx="1159925" cy="134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8877" y="3446375"/>
            <a:ext cx="1313502" cy="125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016" y="2222563"/>
            <a:ext cx="1798877" cy="7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76603" y="881125"/>
            <a:ext cx="2718050" cy="96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50953" y="2040662"/>
            <a:ext cx="2169350" cy="1214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14323" y="2399425"/>
            <a:ext cx="2251276" cy="104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12767" y="3446375"/>
            <a:ext cx="1481375" cy="125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06349" y="3700549"/>
            <a:ext cx="1667225" cy="106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00B140"/>
      </a:lt2>
      <a:accent1>
        <a:srgbClr val="5D4037"/>
      </a:accent1>
      <a:accent2>
        <a:srgbClr val="455A64"/>
      </a:accent2>
      <a:accent3>
        <a:srgbClr val="00B140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1792</Words>
  <Application>Microsoft Office PowerPoint</Application>
  <PresentationFormat>On-screen Show (16:9)</PresentationFormat>
  <Paragraphs>229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Oswald Regular</vt:lpstr>
      <vt:lpstr>Impact</vt:lpstr>
      <vt:lpstr>Calibri</vt:lpstr>
      <vt:lpstr>Oswald</vt:lpstr>
      <vt:lpstr>Economica</vt:lpstr>
      <vt:lpstr>Arial</vt:lpstr>
      <vt:lpstr>Open Sans</vt:lpstr>
      <vt:lpstr>Courier New</vt:lpstr>
      <vt:lpstr>Luxe</vt:lpstr>
      <vt:lpstr>Win/Loss Prediction in Major League Soccer using Deep Learning model</vt:lpstr>
      <vt:lpstr>Topic Win/Loss Predictions in Major League Soccer using a Deep Learning model</vt:lpstr>
      <vt:lpstr>Data Source</vt:lpstr>
      <vt:lpstr>Finding answers from the data</vt:lpstr>
      <vt:lpstr>Data Exploration</vt:lpstr>
      <vt:lpstr>Data Analysis</vt:lpstr>
      <vt:lpstr>Data  Cleaning</vt:lpstr>
      <vt:lpstr>Database in PostgreSQL</vt:lpstr>
      <vt:lpstr>Technologies Used</vt:lpstr>
      <vt:lpstr>Why a Deep Learning Model?</vt:lpstr>
      <vt:lpstr>Deep Learning Model (continued)</vt:lpstr>
      <vt:lpstr>Deep Learning Model (continued)</vt:lpstr>
      <vt:lpstr>Deep Learning Model (continued)</vt:lpstr>
      <vt:lpstr>Major League Soccer Dashboard</vt:lpstr>
      <vt:lpstr>Major League Soccer Dashboard</vt:lpstr>
      <vt:lpstr>Major League Soccer Dashboard</vt:lpstr>
      <vt:lpstr>Questions?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Win/Loss Prediction in Major League Soccer using Deep Learning model</dc:title>
  <cp:lastModifiedBy>M A Moonem</cp:lastModifiedBy>
  <cp:revision>13</cp:revision>
  <dcterms:modified xsi:type="dcterms:W3CDTF">2021-08-13T05:09:41Z</dcterms:modified>
</cp:coreProperties>
</file>